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p:cViewPr varScale="1">
        <p:scale>
          <a:sx n="100" d="100"/>
          <a:sy n="100" d="100"/>
        </p:scale>
        <p:origin x="114"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7/4/2018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Editar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7/4/2018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7/4/2018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7/4/2018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7/4/2018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7/4/2018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7/4/2018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7/4/2018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D45B2D-EA7B-47B7-A441-9B87D5C40371}"/>
              </a:ext>
            </a:extLst>
          </p:cNvPr>
          <p:cNvSpPr>
            <a:spLocks noGrp="1"/>
          </p:cNvSpPr>
          <p:nvPr>
            <p:ph type="ctrTitle"/>
          </p:nvPr>
        </p:nvSpPr>
        <p:spPr>
          <a:xfrm>
            <a:off x="1045898" y="-380999"/>
            <a:ext cx="8825658" cy="3329581"/>
          </a:xfrm>
        </p:spPr>
        <p:txBody>
          <a:bodyPr/>
          <a:lstStyle/>
          <a:p>
            <a:r>
              <a:rPr lang="es-CL" dirty="0"/>
              <a:t>Proyecto TIC - </a:t>
            </a:r>
            <a:r>
              <a:rPr lang="es-CL" dirty="0" err="1"/>
              <a:t>Garduino</a:t>
            </a:r>
            <a:endParaRPr lang="es-CL" dirty="0"/>
          </a:p>
        </p:txBody>
      </p:sp>
      <p:sp>
        <p:nvSpPr>
          <p:cNvPr id="3" name="Subtítulo 2">
            <a:extLst>
              <a:ext uri="{FF2B5EF4-FFF2-40B4-BE49-F238E27FC236}">
                <a16:creationId xmlns:a16="http://schemas.microsoft.com/office/drawing/2014/main" id="{91B61152-A5FF-44CE-BF5B-727B54FE4A2A}"/>
              </a:ext>
            </a:extLst>
          </p:cNvPr>
          <p:cNvSpPr>
            <a:spLocks noGrp="1"/>
          </p:cNvSpPr>
          <p:nvPr>
            <p:ph type="subTitle" idx="1"/>
          </p:nvPr>
        </p:nvSpPr>
        <p:spPr>
          <a:xfrm>
            <a:off x="1045898" y="3535808"/>
            <a:ext cx="8825658" cy="1833145"/>
          </a:xfrm>
        </p:spPr>
        <p:txBody>
          <a:bodyPr>
            <a:normAutofit/>
          </a:bodyPr>
          <a:lstStyle/>
          <a:p>
            <a:r>
              <a:rPr lang="es-CL" dirty="0"/>
              <a:t>Documento: Presentación final</a:t>
            </a:r>
          </a:p>
          <a:p>
            <a:r>
              <a:rPr lang="es-CL" dirty="0"/>
              <a:t>Ramo: tic I</a:t>
            </a:r>
          </a:p>
          <a:p>
            <a:r>
              <a:rPr lang="es-CL" dirty="0"/>
              <a:t>Profesor: Jorge </a:t>
            </a:r>
            <a:r>
              <a:rPr lang="es-CL" dirty="0" err="1"/>
              <a:t>elliott</a:t>
            </a:r>
            <a:endParaRPr lang="es-CL" dirty="0"/>
          </a:p>
          <a:p>
            <a:r>
              <a:rPr lang="es-CL" dirty="0"/>
              <a:t>Integrantes: diego Farías – benjamín morales – Cristóbal </a:t>
            </a:r>
            <a:r>
              <a:rPr lang="es-CL" dirty="0" err="1"/>
              <a:t>urra</a:t>
            </a:r>
            <a:endParaRPr lang="es-CL" dirty="0"/>
          </a:p>
        </p:txBody>
      </p:sp>
      <p:pic>
        <p:nvPicPr>
          <p:cNvPr id="7" name="Imagen 6">
            <a:extLst>
              <a:ext uri="{FF2B5EF4-FFF2-40B4-BE49-F238E27FC236}">
                <a16:creationId xmlns:a16="http://schemas.microsoft.com/office/drawing/2014/main" id="{AD474992-D586-4831-88B8-49E82E5D67A2}"/>
              </a:ext>
            </a:extLst>
          </p:cNvPr>
          <p:cNvPicPr>
            <a:picLocks noChangeAspect="1"/>
          </p:cNvPicPr>
          <p:nvPr/>
        </p:nvPicPr>
        <p:blipFill>
          <a:blip r:embed="rId2"/>
          <a:stretch>
            <a:fillRect/>
          </a:stretch>
        </p:blipFill>
        <p:spPr>
          <a:xfrm rot="4981849">
            <a:off x="7271559" y="2121840"/>
            <a:ext cx="2158591" cy="1439780"/>
          </a:xfrm>
          <a:prstGeom prst="rect">
            <a:avLst/>
          </a:prstGeom>
        </p:spPr>
      </p:pic>
      <p:sp>
        <p:nvSpPr>
          <p:cNvPr id="8" name="CuadroTexto 7">
            <a:extLst>
              <a:ext uri="{FF2B5EF4-FFF2-40B4-BE49-F238E27FC236}">
                <a16:creationId xmlns:a16="http://schemas.microsoft.com/office/drawing/2014/main" id="{1EADC371-2050-49E4-B392-28176454C950}"/>
              </a:ext>
            </a:extLst>
          </p:cNvPr>
          <p:cNvSpPr txBox="1"/>
          <p:nvPr/>
        </p:nvSpPr>
        <p:spPr>
          <a:xfrm>
            <a:off x="9001128" y="2167255"/>
            <a:ext cx="805343" cy="1323439"/>
          </a:xfrm>
          <a:prstGeom prst="rect">
            <a:avLst/>
          </a:prstGeom>
          <a:noFill/>
        </p:spPr>
        <p:txBody>
          <a:bodyPr wrap="square" rtlCol="0">
            <a:spAutoFit/>
          </a:bodyPr>
          <a:lstStyle/>
          <a:p>
            <a:r>
              <a:rPr lang="es-CL" sz="8000" dirty="0"/>
              <a:t>+</a:t>
            </a:r>
          </a:p>
        </p:txBody>
      </p:sp>
      <p:pic>
        <p:nvPicPr>
          <p:cNvPr id="12" name="Imagen 11">
            <a:extLst>
              <a:ext uri="{FF2B5EF4-FFF2-40B4-BE49-F238E27FC236}">
                <a16:creationId xmlns:a16="http://schemas.microsoft.com/office/drawing/2014/main" id="{BFFF0C95-FD67-492D-93A9-10A3CC510468}"/>
              </a:ext>
            </a:extLst>
          </p:cNvPr>
          <p:cNvPicPr>
            <a:picLocks noChangeAspect="1"/>
          </p:cNvPicPr>
          <p:nvPr/>
        </p:nvPicPr>
        <p:blipFill>
          <a:blip r:embed="rId3"/>
          <a:stretch>
            <a:fillRect/>
          </a:stretch>
        </p:blipFill>
        <p:spPr>
          <a:xfrm>
            <a:off x="9806471" y="1841701"/>
            <a:ext cx="1974545" cy="1974545"/>
          </a:xfrm>
          <a:prstGeom prst="rect">
            <a:avLst/>
          </a:prstGeom>
        </p:spPr>
      </p:pic>
      <p:sp>
        <p:nvSpPr>
          <p:cNvPr id="9" name="CuadroTexto 8">
            <a:extLst>
              <a:ext uri="{FF2B5EF4-FFF2-40B4-BE49-F238E27FC236}">
                <a16:creationId xmlns:a16="http://schemas.microsoft.com/office/drawing/2014/main" id="{83160FC8-3991-4370-B2C1-3E370D152582}"/>
              </a:ext>
            </a:extLst>
          </p:cNvPr>
          <p:cNvSpPr txBox="1"/>
          <p:nvPr/>
        </p:nvSpPr>
        <p:spPr>
          <a:xfrm>
            <a:off x="10620463" y="444617"/>
            <a:ext cx="312906" cy="369332"/>
          </a:xfrm>
          <a:prstGeom prst="rect">
            <a:avLst/>
          </a:prstGeom>
          <a:noFill/>
        </p:spPr>
        <p:txBody>
          <a:bodyPr wrap="none" rtlCol="0">
            <a:spAutoFit/>
          </a:bodyPr>
          <a:lstStyle/>
          <a:p>
            <a:r>
              <a:rPr lang="es-CL" dirty="0"/>
              <a:t>1</a:t>
            </a:r>
          </a:p>
        </p:txBody>
      </p:sp>
    </p:spTree>
    <p:extLst>
      <p:ext uri="{BB962C8B-B14F-4D97-AF65-F5344CB8AC3E}">
        <p14:creationId xmlns:p14="http://schemas.microsoft.com/office/powerpoint/2010/main" val="99795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01B7A5-EB70-44E9-B46F-A3757128F9D5}"/>
              </a:ext>
            </a:extLst>
          </p:cNvPr>
          <p:cNvSpPr>
            <a:spLocks noGrp="1"/>
          </p:cNvSpPr>
          <p:nvPr>
            <p:ph type="title"/>
          </p:nvPr>
        </p:nvSpPr>
        <p:spPr/>
        <p:txBody>
          <a:bodyPr/>
          <a:lstStyle/>
          <a:p>
            <a:r>
              <a:rPr lang="es-CL" dirty="0"/>
              <a:t>Prototipo:</a:t>
            </a:r>
          </a:p>
        </p:txBody>
      </p:sp>
      <p:pic>
        <p:nvPicPr>
          <p:cNvPr id="6" name="Imagen 5">
            <a:extLst>
              <a:ext uri="{FF2B5EF4-FFF2-40B4-BE49-F238E27FC236}">
                <a16:creationId xmlns:a16="http://schemas.microsoft.com/office/drawing/2014/main" id="{9CF28F4C-9FDD-4005-AFFE-D3C0C6FC1F14}"/>
              </a:ext>
            </a:extLst>
          </p:cNvPr>
          <p:cNvPicPr>
            <a:picLocks noChangeAspect="1"/>
          </p:cNvPicPr>
          <p:nvPr/>
        </p:nvPicPr>
        <p:blipFill>
          <a:blip r:embed="rId2"/>
          <a:stretch>
            <a:fillRect/>
          </a:stretch>
        </p:blipFill>
        <p:spPr>
          <a:xfrm>
            <a:off x="2155371" y="1853248"/>
            <a:ext cx="8050433" cy="4053968"/>
          </a:xfrm>
          <a:prstGeom prst="rect">
            <a:avLst/>
          </a:prstGeom>
        </p:spPr>
      </p:pic>
      <p:sp>
        <p:nvSpPr>
          <p:cNvPr id="5" name="CuadroTexto 4">
            <a:extLst>
              <a:ext uri="{FF2B5EF4-FFF2-40B4-BE49-F238E27FC236}">
                <a16:creationId xmlns:a16="http://schemas.microsoft.com/office/drawing/2014/main" id="{3E18CE0F-D6AE-4A91-A49C-060DFF14D960}"/>
              </a:ext>
            </a:extLst>
          </p:cNvPr>
          <p:cNvSpPr txBox="1"/>
          <p:nvPr/>
        </p:nvSpPr>
        <p:spPr>
          <a:xfrm>
            <a:off x="10551827" y="452718"/>
            <a:ext cx="441146" cy="369332"/>
          </a:xfrm>
          <a:prstGeom prst="rect">
            <a:avLst/>
          </a:prstGeom>
          <a:noFill/>
        </p:spPr>
        <p:txBody>
          <a:bodyPr wrap="none" rtlCol="0">
            <a:spAutoFit/>
          </a:bodyPr>
          <a:lstStyle/>
          <a:p>
            <a:r>
              <a:rPr lang="es-CL" dirty="0"/>
              <a:t>10</a:t>
            </a:r>
          </a:p>
        </p:txBody>
      </p:sp>
    </p:spTree>
    <p:extLst>
      <p:ext uri="{BB962C8B-B14F-4D97-AF65-F5344CB8AC3E}">
        <p14:creationId xmlns:p14="http://schemas.microsoft.com/office/powerpoint/2010/main" val="3732783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D3D6E-CFCE-4F03-8D37-557E4309D6B5}"/>
              </a:ext>
            </a:extLst>
          </p:cNvPr>
          <p:cNvSpPr>
            <a:spLocks noGrp="1"/>
          </p:cNvSpPr>
          <p:nvPr>
            <p:ph type="title"/>
          </p:nvPr>
        </p:nvSpPr>
        <p:spPr/>
        <p:txBody>
          <a:bodyPr/>
          <a:lstStyle/>
          <a:p>
            <a:r>
              <a:rPr lang="es-CL" dirty="0"/>
              <a:t>Prototipo:</a:t>
            </a:r>
          </a:p>
        </p:txBody>
      </p:sp>
      <p:sp>
        <p:nvSpPr>
          <p:cNvPr id="3" name="Marcador de contenido 2">
            <a:extLst>
              <a:ext uri="{FF2B5EF4-FFF2-40B4-BE49-F238E27FC236}">
                <a16:creationId xmlns:a16="http://schemas.microsoft.com/office/drawing/2014/main" id="{846549E6-EE45-4A00-B105-CAE7CA24888E}"/>
              </a:ext>
            </a:extLst>
          </p:cNvPr>
          <p:cNvSpPr>
            <a:spLocks noGrp="1"/>
          </p:cNvSpPr>
          <p:nvPr>
            <p:ph idx="1"/>
          </p:nvPr>
        </p:nvSpPr>
        <p:spPr>
          <a:xfrm>
            <a:off x="730088" y="1853248"/>
            <a:ext cx="8946541" cy="4195481"/>
          </a:xfrm>
        </p:spPr>
        <p:txBody>
          <a:bodyPr>
            <a:normAutofit/>
          </a:bodyPr>
          <a:lstStyle/>
          <a:p>
            <a:r>
              <a:rPr lang="es-CL" dirty="0"/>
              <a:t>Mini Bomba de agua:</a:t>
            </a:r>
          </a:p>
          <a:p>
            <a:endParaRPr lang="es-CL" dirty="0"/>
          </a:p>
          <a:p>
            <a:pPr marL="0" indent="0">
              <a:buNone/>
            </a:pPr>
            <a:r>
              <a:rPr lang="es-CL" dirty="0"/>
              <a:t>-Capaz de mover líquidos a 120 [L/H]</a:t>
            </a:r>
          </a:p>
          <a:p>
            <a:pPr marL="0" indent="0">
              <a:buNone/>
            </a:pPr>
            <a:r>
              <a:rPr lang="es-CL" dirty="0"/>
              <a:t>-Usada para el riego automatizado</a:t>
            </a:r>
          </a:p>
          <a:p>
            <a:pPr marL="0" indent="0">
              <a:buNone/>
            </a:pPr>
            <a:r>
              <a:rPr lang="es-CL" dirty="0"/>
              <a:t>-Al estar sellada se puede sumergir en el liquido</a:t>
            </a:r>
          </a:p>
          <a:p>
            <a:pPr marL="0" indent="0">
              <a:buNone/>
            </a:pPr>
            <a:endParaRPr lang="es-CL" dirty="0"/>
          </a:p>
        </p:txBody>
      </p:sp>
      <p:pic>
        <p:nvPicPr>
          <p:cNvPr id="6" name="Imagen 5">
            <a:extLst>
              <a:ext uri="{FF2B5EF4-FFF2-40B4-BE49-F238E27FC236}">
                <a16:creationId xmlns:a16="http://schemas.microsoft.com/office/drawing/2014/main" id="{1A394B42-2ADF-4DE7-95BA-E24E9BD45A9C}"/>
              </a:ext>
            </a:extLst>
          </p:cNvPr>
          <p:cNvPicPr>
            <a:picLocks noChangeAspect="1"/>
          </p:cNvPicPr>
          <p:nvPr/>
        </p:nvPicPr>
        <p:blipFill>
          <a:blip r:embed="rId2"/>
          <a:stretch>
            <a:fillRect/>
          </a:stretch>
        </p:blipFill>
        <p:spPr>
          <a:xfrm>
            <a:off x="7218589" y="2079325"/>
            <a:ext cx="3743325" cy="3743325"/>
          </a:xfrm>
          <a:prstGeom prst="rect">
            <a:avLst/>
          </a:prstGeom>
        </p:spPr>
      </p:pic>
      <p:sp>
        <p:nvSpPr>
          <p:cNvPr id="5" name="CuadroTexto 4">
            <a:extLst>
              <a:ext uri="{FF2B5EF4-FFF2-40B4-BE49-F238E27FC236}">
                <a16:creationId xmlns:a16="http://schemas.microsoft.com/office/drawing/2014/main" id="{00187BB7-AB8E-41FE-BB7E-9953100BC457}"/>
              </a:ext>
            </a:extLst>
          </p:cNvPr>
          <p:cNvSpPr txBox="1"/>
          <p:nvPr/>
        </p:nvSpPr>
        <p:spPr>
          <a:xfrm>
            <a:off x="10551827" y="452718"/>
            <a:ext cx="441146" cy="369332"/>
          </a:xfrm>
          <a:prstGeom prst="rect">
            <a:avLst/>
          </a:prstGeom>
          <a:noFill/>
        </p:spPr>
        <p:txBody>
          <a:bodyPr wrap="none" rtlCol="0">
            <a:spAutoFit/>
          </a:bodyPr>
          <a:lstStyle/>
          <a:p>
            <a:r>
              <a:rPr lang="es-CL" dirty="0"/>
              <a:t>11</a:t>
            </a:r>
          </a:p>
        </p:txBody>
      </p:sp>
    </p:spTree>
    <p:extLst>
      <p:ext uri="{BB962C8B-B14F-4D97-AF65-F5344CB8AC3E}">
        <p14:creationId xmlns:p14="http://schemas.microsoft.com/office/powerpoint/2010/main" val="649085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01B7A5-EB70-44E9-B46F-A3757128F9D5}"/>
              </a:ext>
            </a:extLst>
          </p:cNvPr>
          <p:cNvSpPr>
            <a:spLocks noGrp="1"/>
          </p:cNvSpPr>
          <p:nvPr>
            <p:ph type="title"/>
          </p:nvPr>
        </p:nvSpPr>
        <p:spPr/>
        <p:txBody>
          <a:bodyPr/>
          <a:lstStyle/>
          <a:p>
            <a:r>
              <a:rPr lang="es-CL" dirty="0"/>
              <a:t>Prototipo:</a:t>
            </a:r>
          </a:p>
        </p:txBody>
      </p:sp>
      <p:sp>
        <p:nvSpPr>
          <p:cNvPr id="3" name="CuadroTexto 2">
            <a:extLst>
              <a:ext uri="{FF2B5EF4-FFF2-40B4-BE49-F238E27FC236}">
                <a16:creationId xmlns:a16="http://schemas.microsoft.com/office/drawing/2014/main" id="{F8EF348D-FB6F-4435-A469-8C36CFE95A87}"/>
              </a:ext>
            </a:extLst>
          </p:cNvPr>
          <p:cNvSpPr txBox="1"/>
          <p:nvPr/>
        </p:nvSpPr>
        <p:spPr>
          <a:xfrm>
            <a:off x="10551827" y="452718"/>
            <a:ext cx="441146" cy="369332"/>
          </a:xfrm>
          <a:prstGeom prst="rect">
            <a:avLst/>
          </a:prstGeom>
          <a:noFill/>
        </p:spPr>
        <p:txBody>
          <a:bodyPr wrap="none" rtlCol="0">
            <a:spAutoFit/>
          </a:bodyPr>
          <a:lstStyle/>
          <a:p>
            <a:r>
              <a:rPr lang="es-CL" dirty="0"/>
              <a:t>12</a:t>
            </a:r>
          </a:p>
        </p:txBody>
      </p:sp>
      <p:pic>
        <p:nvPicPr>
          <p:cNvPr id="5" name="Imagen 4">
            <a:extLst>
              <a:ext uri="{FF2B5EF4-FFF2-40B4-BE49-F238E27FC236}">
                <a16:creationId xmlns:a16="http://schemas.microsoft.com/office/drawing/2014/main" id="{9A2CAD08-32D6-47C6-8F9D-767A283ED205}"/>
              </a:ext>
            </a:extLst>
          </p:cNvPr>
          <p:cNvPicPr>
            <a:picLocks noChangeAspect="1"/>
          </p:cNvPicPr>
          <p:nvPr/>
        </p:nvPicPr>
        <p:blipFill>
          <a:blip r:embed="rId2"/>
          <a:stretch>
            <a:fillRect/>
          </a:stretch>
        </p:blipFill>
        <p:spPr>
          <a:xfrm>
            <a:off x="300073" y="0"/>
            <a:ext cx="10001257" cy="7143755"/>
          </a:xfrm>
          <a:prstGeom prst="rect">
            <a:avLst/>
          </a:prstGeom>
        </p:spPr>
      </p:pic>
    </p:spTree>
    <p:extLst>
      <p:ext uri="{BB962C8B-B14F-4D97-AF65-F5344CB8AC3E}">
        <p14:creationId xmlns:p14="http://schemas.microsoft.com/office/powerpoint/2010/main" val="4274613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D3D6E-CFCE-4F03-8D37-557E4309D6B5}"/>
              </a:ext>
            </a:extLst>
          </p:cNvPr>
          <p:cNvSpPr>
            <a:spLocks noGrp="1"/>
          </p:cNvSpPr>
          <p:nvPr>
            <p:ph type="title"/>
          </p:nvPr>
        </p:nvSpPr>
        <p:spPr/>
        <p:txBody>
          <a:bodyPr/>
          <a:lstStyle/>
          <a:p>
            <a:r>
              <a:rPr lang="es-CL" dirty="0"/>
              <a:t>Prototipo:</a:t>
            </a:r>
          </a:p>
        </p:txBody>
      </p:sp>
      <p:sp>
        <p:nvSpPr>
          <p:cNvPr id="3" name="Marcador de contenido 2">
            <a:extLst>
              <a:ext uri="{FF2B5EF4-FFF2-40B4-BE49-F238E27FC236}">
                <a16:creationId xmlns:a16="http://schemas.microsoft.com/office/drawing/2014/main" id="{846549E6-EE45-4A00-B105-CAE7CA24888E}"/>
              </a:ext>
            </a:extLst>
          </p:cNvPr>
          <p:cNvSpPr>
            <a:spLocks noGrp="1"/>
          </p:cNvSpPr>
          <p:nvPr>
            <p:ph idx="1"/>
          </p:nvPr>
        </p:nvSpPr>
        <p:spPr>
          <a:xfrm>
            <a:off x="730089" y="1853248"/>
            <a:ext cx="4571754" cy="4195481"/>
          </a:xfrm>
        </p:spPr>
        <p:txBody>
          <a:bodyPr>
            <a:normAutofit/>
          </a:bodyPr>
          <a:lstStyle/>
          <a:p>
            <a:r>
              <a:rPr lang="es-CL" dirty="0"/>
              <a:t>Placa:</a:t>
            </a:r>
          </a:p>
          <a:p>
            <a:pPr marL="0" indent="0">
              <a:buNone/>
            </a:pPr>
            <a:r>
              <a:rPr lang="es-CL" dirty="0"/>
              <a:t>- Placa Arduino UNO ATMEGA328:</a:t>
            </a:r>
          </a:p>
        </p:txBody>
      </p:sp>
      <p:sp>
        <p:nvSpPr>
          <p:cNvPr id="5" name="Marcador de contenido 2">
            <a:extLst>
              <a:ext uri="{FF2B5EF4-FFF2-40B4-BE49-F238E27FC236}">
                <a16:creationId xmlns:a16="http://schemas.microsoft.com/office/drawing/2014/main" id="{F32EA68D-7ED0-436A-AE54-D44AD86B8725}"/>
              </a:ext>
            </a:extLst>
          </p:cNvPr>
          <p:cNvSpPr txBox="1">
            <a:spLocks/>
          </p:cNvSpPr>
          <p:nvPr/>
        </p:nvSpPr>
        <p:spPr>
          <a:xfrm>
            <a:off x="6117219" y="1852529"/>
            <a:ext cx="617405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endParaRPr lang="es-CL" dirty="0"/>
          </a:p>
          <a:p>
            <a:pPr marL="0" indent="0">
              <a:buFont typeface="Wingdings 3" charset="2"/>
              <a:buNone/>
            </a:pPr>
            <a:r>
              <a:rPr lang="es-CL" dirty="0"/>
              <a:t>- Ethernet </a:t>
            </a:r>
            <a:r>
              <a:rPr lang="es-CL" dirty="0" err="1"/>
              <a:t>Shield</a:t>
            </a:r>
            <a:r>
              <a:rPr lang="es-CL" dirty="0"/>
              <a:t>:</a:t>
            </a:r>
          </a:p>
          <a:p>
            <a:pPr marL="0" indent="0">
              <a:buFont typeface="Wingdings 3" charset="2"/>
              <a:buNone/>
            </a:pPr>
            <a:endParaRPr lang="es-CL" dirty="0"/>
          </a:p>
        </p:txBody>
      </p:sp>
      <p:pic>
        <p:nvPicPr>
          <p:cNvPr id="7" name="Imagen 6">
            <a:extLst>
              <a:ext uri="{FF2B5EF4-FFF2-40B4-BE49-F238E27FC236}">
                <a16:creationId xmlns:a16="http://schemas.microsoft.com/office/drawing/2014/main" id="{5E208F2C-2C41-49C6-99BE-287204FBF760}"/>
              </a:ext>
            </a:extLst>
          </p:cNvPr>
          <p:cNvPicPr>
            <a:picLocks noChangeAspect="1"/>
          </p:cNvPicPr>
          <p:nvPr/>
        </p:nvPicPr>
        <p:blipFill>
          <a:blip r:embed="rId2"/>
          <a:stretch>
            <a:fillRect/>
          </a:stretch>
        </p:blipFill>
        <p:spPr>
          <a:xfrm>
            <a:off x="947171" y="3108455"/>
            <a:ext cx="4438650" cy="3067050"/>
          </a:xfrm>
          <a:prstGeom prst="rect">
            <a:avLst/>
          </a:prstGeom>
        </p:spPr>
      </p:pic>
      <p:pic>
        <p:nvPicPr>
          <p:cNvPr id="9" name="Imagen 8">
            <a:extLst>
              <a:ext uri="{FF2B5EF4-FFF2-40B4-BE49-F238E27FC236}">
                <a16:creationId xmlns:a16="http://schemas.microsoft.com/office/drawing/2014/main" id="{FE74017C-C64D-4272-8FE3-6D20E5549463}"/>
              </a:ext>
            </a:extLst>
          </p:cNvPr>
          <p:cNvPicPr>
            <a:picLocks noChangeAspect="1"/>
          </p:cNvPicPr>
          <p:nvPr/>
        </p:nvPicPr>
        <p:blipFill>
          <a:blip r:embed="rId3"/>
          <a:stretch>
            <a:fillRect/>
          </a:stretch>
        </p:blipFill>
        <p:spPr>
          <a:xfrm>
            <a:off x="6522907" y="3098736"/>
            <a:ext cx="4250044" cy="3076769"/>
          </a:xfrm>
          <a:prstGeom prst="rect">
            <a:avLst/>
          </a:prstGeom>
        </p:spPr>
      </p:pic>
      <p:sp>
        <p:nvSpPr>
          <p:cNvPr id="8" name="CuadroTexto 7">
            <a:extLst>
              <a:ext uri="{FF2B5EF4-FFF2-40B4-BE49-F238E27FC236}">
                <a16:creationId xmlns:a16="http://schemas.microsoft.com/office/drawing/2014/main" id="{97D3553E-AACE-4860-90CA-27ADB2D30A6E}"/>
              </a:ext>
            </a:extLst>
          </p:cNvPr>
          <p:cNvSpPr txBox="1"/>
          <p:nvPr/>
        </p:nvSpPr>
        <p:spPr>
          <a:xfrm>
            <a:off x="10551827" y="452718"/>
            <a:ext cx="441146" cy="369332"/>
          </a:xfrm>
          <a:prstGeom prst="rect">
            <a:avLst/>
          </a:prstGeom>
          <a:noFill/>
        </p:spPr>
        <p:txBody>
          <a:bodyPr wrap="none" rtlCol="0">
            <a:spAutoFit/>
          </a:bodyPr>
          <a:lstStyle/>
          <a:p>
            <a:r>
              <a:rPr lang="es-CL" dirty="0"/>
              <a:t>13</a:t>
            </a:r>
          </a:p>
        </p:txBody>
      </p:sp>
    </p:spTree>
    <p:extLst>
      <p:ext uri="{BB962C8B-B14F-4D97-AF65-F5344CB8AC3E}">
        <p14:creationId xmlns:p14="http://schemas.microsoft.com/office/powerpoint/2010/main" val="2159408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D3D6E-CFCE-4F03-8D37-557E4309D6B5}"/>
              </a:ext>
            </a:extLst>
          </p:cNvPr>
          <p:cNvSpPr>
            <a:spLocks noGrp="1"/>
          </p:cNvSpPr>
          <p:nvPr>
            <p:ph type="title"/>
          </p:nvPr>
        </p:nvSpPr>
        <p:spPr/>
        <p:txBody>
          <a:bodyPr/>
          <a:lstStyle/>
          <a:p>
            <a:r>
              <a:rPr lang="es-CL" dirty="0"/>
              <a:t>Aplicación Web:</a:t>
            </a:r>
          </a:p>
        </p:txBody>
      </p:sp>
      <p:sp>
        <p:nvSpPr>
          <p:cNvPr id="3" name="Marcador de contenido 2">
            <a:extLst>
              <a:ext uri="{FF2B5EF4-FFF2-40B4-BE49-F238E27FC236}">
                <a16:creationId xmlns:a16="http://schemas.microsoft.com/office/drawing/2014/main" id="{846549E6-EE45-4A00-B105-CAE7CA24888E}"/>
              </a:ext>
            </a:extLst>
          </p:cNvPr>
          <p:cNvSpPr>
            <a:spLocks noGrp="1"/>
          </p:cNvSpPr>
          <p:nvPr>
            <p:ph idx="1"/>
          </p:nvPr>
        </p:nvSpPr>
        <p:spPr>
          <a:xfrm>
            <a:off x="730088" y="1853248"/>
            <a:ext cx="10460826" cy="4740499"/>
          </a:xfrm>
        </p:spPr>
        <p:txBody>
          <a:bodyPr>
            <a:normAutofit/>
          </a:bodyPr>
          <a:lstStyle/>
          <a:p>
            <a:r>
              <a:rPr lang="es-CL" dirty="0"/>
              <a:t>Datos enviados:</a:t>
            </a:r>
          </a:p>
          <a:p>
            <a:pPr marL="0" indent="0">
              <a:buNone/>
            </a:pPr>
            <a:r>
              <a:rPr lang="es-CL" dirty="0"/>
              <a:t>-PHP</a:t>
            </a:r>
          </a:p>
          <a:p>
            <a:r>
              <a:rPr lang="es-CL" dirty="0"/>
              <a:t>Base de Datos:</a:t>
            </a:r>
          </a:p>
          <a:p>
            <a:pPr marL="0" indent="0">
              <a:buNone/>
            </a:pPr>
            <a:r>
              <a:rPr lang="es-CL" dirty="0"/>
              <a:t>-MySQL</a:t>
            </a:r>
          </a:p>
          <a:p>
            <a:r>
              <a:rPr lang="es-CL" dirty="0"/>
              <a:t>Página Web:</a:t>
            </a:r>
          </a:p>
          <a:p>
            <a:pPr marL="0" indent="0">
              <a:buNone/>
            </a:pPr>
            <a:r>
              <a:rPr lang="es-CL" dirty="0"/>
              <a:t>-PHP</a:t>
            </a:r>
          </a:p>
          <a:p>
            <a:pPr marL="0" indent="0">
              <a:buNone/>
            </a:pPr>
            <a:r>
              <a:rPr lang="es-CL" dirty="0"/>
              <a:t>-HTML</a:t>
            </a:r>
          </a:p>
          <a:p>
            <a:pPr marL="0" indent="0">
              <a:buNone/>
            </a:pPr>
            <a:r>
              <a:rPr lang="es-CL" dirty="0"/>
              <a:t>-CSS</a:t>
            </a:r>
          </a:p>
          <a:p>
            <a:pPr marL="0" indent="0">
              <a:buNone/>
            </a:pPr>
            <a:r>
              <a:rPr lang="es-CL" dirty="0"/>
              <a:t>-Bootstrap</a:t>
            </a:r>
          </a:p>
          <a:p>
            <a:pPr marL="0" indent="0">
              <a:buNone/>
            </a:pPr>
            <a:r>
              <a:rPr lang="es-CL" dirty="0"/>
              <a:t>-</a:t>
            </a:r>
            <a:r>
              <a:rPr lang="es-CL" dirty="0" err="1"/>
              <a:t>Highcharts</a:t>
            </a:r>
            <a:endParaRPr lang="es-CL" dirty="0"/>
          </a:p>
        </p:txBody>
      </p:sp>
      <p:sp>
        <p:nvSpPr>
          <p:cNvPr id="4" name="CuadroTexto 3">
            <a:extLst>
              <a:ext uri="{FF2B5EF4-FFF2-40B4-BE49-F238E27FC236}">
                <a16:creationId xmlns:a16="http://schemas.microsoft.com/office/drawing/2014/main" id="{5395B6AF-58BE-4C2F-A6CF-302A40FE3ADE}"/>
              </a:ext>
            </a:extLst>
          </p:cNvPr>
          <p:cNvSpPr txBox="1"/>
          <p:nvPr/>
        </p:nvSpPr>
        <p:spPr>
          <a:xfrm>
            <a:off x="10551827" y="452718"/>
            <a:ext cx="441146" cy="369332"/>
          </a:xfrm>
          <a:prstGeom prst="rect">
            <a:avLst/>
          </a:prstGeom>
          <a:noFill/>
        </p:spPr>
        <p:txBody>
          <a:bodyPr wrap="none" rtlCol="0">
            <a:spAutoFit/>
          </a:bodyPr>
          <a:lstStyle/>
          <a:p>
            <a:r>
              <a:rPr lang="es-CL" dirty="0"/>
              <a:t>14</a:t>
            </a:r>
          </a:p>
        </p:txBody>
      </p:sp>
      <p:pic>
        <p:nvPicPr>
          <p:cNvPr id="6" name="Imagen 5">
            <a:extLst>
              <a:ext uri="{FF2B5EF4-FFF2-40B4-BE49-F238E27FC236}">
                <a16:creationId xmlns:a16="http://schemas.microsoft.com/office/drawing/2014/main" id="{04348B41-BC2F-4D2F-A7CB-74AC72D8B184}"/>
              </a:ext>
            </a:extLst>
          </p:cNvPr>
          <p:cNvPicPr>
            <a:picLocks noChangeAspect="1"/>
          </p:cNvPicPr>
          <p:nvPr/>
        </p:nvPicPr>
        <p:blipFill>
          <a:blip r:embed="rId2"/>
          <a:stretch>
            <a:fillRect/>
          </a:stretch>
        </p:blipFill>
        <p:spPr>
          <a:xfrm>
            <a:off x="3760503" y="1853248"/>
            <a:ext cx="7924800" cy="4457700"/>
          </a:xfrm>
          <a:prstGeom prst="rect">
            <a:avLst/>
          </a:prstGeom>
        </p:spPr>
      </p:pic>
    </p:spTree>
    <p:extLst>
      <p:ext uri="{BB962C8B-B14F-4D97-AF65-F5344CB8AC3E}">
        <p14:creationId xmlns:p14="http://schemas.microsoft.com/office/powerpoint/2010/main" val="1191849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D3D6E-CFCE-4F03-8D37-557E4309D6B5}"/>
              </a:ext>
            </a:extLst>
          </p:cNvPr>
          <p:cNvSpPr>
            <a:spLocks noGrp="1"/>
          </p:cNvSpPr>
          <p:nvPr>
            <p:ph type="title"/>
          </p:nvPr>
        </p:nvSpPr>
        <p:spPr/>
        <p:txBody>
          <a:bodyPr/>
          <a:lstStyle/>
          <a:p>
            <a:r>
              <a:rPr lang="es-CL" dirty="0"/>
              <a:t>Aplicación Web:</a:t>
            </a:r>
          </a:p>
        </p:txBody>
      </p:sp>
      <p:sp>
        <p:nvSpPr>
          <p:cNvPr id="3" name="CuadroTexto 2">
            <a:extLst>
              <a:ext uri="{FF2B5EF4-FFF2-40B4-BE49-F238E27FC236}">
                <a16:creationId xmlns:a16="http://schemas.microsoft.com/office/drawing/2014/main" id="{9BBF5E1C-EFCB-4BBC-BB5C-1DBDD587758A}"/>
              </a:ext>
            </a:extLst>
          </p:cNvPr>
          <p:cNvSpPr txBox="1"/>
          <p:nvPr/>
        </p:nvSpPr>
        <p:spPr>
          <a:xfrm>
            <a:off x="10551827" y="452718"/>
            <a:ext cx="441146" cy="369332"/>
          </a:xfrm>
          <a:prstGeom prst="rect">
            <a:avLst/>
          </a:prstGeom>
          <a:noFill/>
        </p:spPr>
        <p:txBody>
          <a:bodyPr wrap="none" rtlCol="0">
            <a:spAutoFit/>
          </a:bodyPr>
          <a:lstStyle/>
          <a:p>
            <a:r>
              <a:rPr lang="es-CL" dirty="0"/>
              <a:t>15</a:t>
            </a:r>
          </a:p>
        </p:txBody>
      </p:sp>
      <p:pic>
        <p:nvPicPr>
          <p:cNvPr id="5" name="Imagen 4">
            <a:extLst>
              <a:ext uri="{FF2B5EF4-FFF2-40B4-BE49-F238E27FC236}">
                <a16:creationId xmlns:a16="http://schemas.microsoft.com/office/drawing/2014/main" id="{CC3923A1-6264-4E07-8109-E1E9F0CB09B1}"/>
              </a:ext>
            </a:extLst>
          </p:cNvPr>
          <p:cNvPicPr>
            <a:picLocks noChangeAspect="1"/>
          </p:cNvPicPr>
          <p:nvPr/>
        </p:nvPicPr>
        <p:blipFill>
          <a:blip r:embed="rId2"/>
          <a:stretch>
            <a:fillRect/>
          </a:stretch>
        </p:blipFill>
        <p:spPr>
          <a:xfrm>
            <a:off x="1816784" y="1571626"/>
            <a:ext cx="8602134" cy="4838700"/>
          </a:xfrm>
          <a:prstGeom prst="rect">
            <a:avLst/>
          </a:prstGeom>
        </p:spPr>
      </p:pic>
    </p:spTree>
    <p:extLst>
      <p:ext uri="{BB962C8B-B14F-4D97-AF65-F5344CB8AC3E}">
        <p14:creationId xmlns:p14="http://schemas.microsoft.com/office/powerpoint/2010/main" val="3540410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D3D6E-CFCE-4F03-8D37-557E4309D6B5}"/>
              </a:ext>
            </a:extLst>
          </p:cNvPr>
          <p:cNvSpPr>
            <a:spLocks noGrp="1"/>
          </p:cNvSpPr>
          <p:nvPr>
            <p:ph type="title"/>
          </p:nvPr>
        </p:nvSpPr>
        <p:spPr/>
        <p:txBody>
          <a:bodyPr/>
          <a:lstStyle/>
          <a:p>
            <a:r>
              <a:rPr lang="es-CL" dirty="0"/>
              <a:t>Limitaciones:</a:t>
            </a:r>
          </a:p>
        </p:txBody>
      </p:sp>
      <p:sp>
        <p:nvSpPr>
          <p:cNvPr id="3" name="Marcador de contenido 2">
            <a:extLst>
              <a:ext uri="{FF2B5EF4-FFF2-40B4-BE49-F238E27FC236}">
                <a16:creationId xmlns:a16="http://schemas.microsoft.com/office/drawing/2014/main" id="{846549E6-EE45-4A00-B105-CAE7CA24888E}"/>
              </a:ext>
            </a:extLst>
          </p:cNvPr>
          <p:cNvSpPr>
            <a:spLocks noGrp="1"/>
          </p:cNvSpPr>
          <p:nvPr>
            <p:ph idx="1"/>
          </p:nvPr>
        </p:nvSpPr>
        <p:spPr>
          <a:xfrm>
            <a:off x="730088" y="1853248"/>
            <a:ext cx="9869488" cy="4195481"/>
          </a:xfrm>
        </p:spPr>
        <p:txBody>
          <a:bodyPr>
            <a:normAutofit/>
          </a:bodyPr>
          <a:lstStyle/>
          <a:p>
            <a:pPr marL="0" indent="0">
              <a:buNone/>
            </a:pPr>
            <a:endParaRPr lang="es-CL" dirty="0"/>
          </a:p>
          <a:p>
            <a:r>
              <a:rPr lang="es-CL" dirty="0"/>
              <a:t>La configuración del invernadero es fija</a:t>
            </a:r>
          </a:p>
          <a:p>
            <a:r>
              <a:rPr lang="es-CL" dirty="0"/>
              <a:t>El artefacto debe estar siempre conectado a internet</a:t>
            </a:r>
          </a:p>
          <a:p>
            <a:r>
              <a:rPr lang="es-CL" dirty="0"/>
              <a:t>La única opción de conexión a internet es por Ethernet</a:t>
            </a:r>
          </a:p>
          <a:p>
            <a:r>
              <a:rPr lang="es-CL" dirty="0"/>
              <a:t>El acceso a la aplicación Web no requiere </a:t>
            </a:r>
            <a:r>
              <a:rPr lang="es-CL" dirty="0" err="1"/>
              <a:t>Login</a:t>
            </a:r>
            <a:endParaRPr lang="es-CL" dirty="0"/>
          </a:p>
          <a:p>
            <a:r>
              <a:rPr lang="es-CL" dirty="0"/>
              <a:t>La placa de Arduino no resiste la cantidad de dispositivos conectados</a:t>
            </a:r>
          </a:p>
          <a:p>
            <a:endParaRPr lang="es-CL" dirty="0"/>
          </a:p>
          <a:p>
            <a:endParaRPr lang="es-CL" dirty="0"/>
          </a:p>
        </p:txBody>
      </p:sp>
      <p:sp>
        <p:nvSpPr>
          <p:cNvPr id="4" name="CuadroTexto 3">
            <a:extLst>
              <a:ext uri="{FF2B5EF4-FFF2-40B4-BE49-F238E27FC236}">
                <a16:creationId xmlns:a16="http://schemas.microsoft.com/office/drawing/2014/main" id="{7BB188BA-E730-41C5-BD20-A682AF5F428D}"/>
              </a:ext>
            </a:extLst>
          </p:cNvPr>
          <p:cNvSpPr txBox="1"/>
          <p:nvPr/>
        </p:nvSpPr>
        <p:spPr>
          <a:xfrm>
            <a:off x="10551827" y="452718"/>
            <a:ext cx="441146" cy="369332"/>
          </a:xfrm>
          <a:prstGeom prst="rect">
            <a:avLst/>
          </a:prstGeom>
          <a:noFill/>
        </p:spPr>
        <p:txBody>
          <a:bodyPr wrap="none" rtlCol="0">
            <a:spAutoFit/>
          </a:bodyPr>
          <a:lstStyle/>
          <a:p>
            <a:r>
              <a:rPr lang="es-CL" dirty="0"/>
              <a:t>16</a:t>
            </a:r>
          </a:p>
        </p:txBody>
      </p:sp>
    </p:spTree>
    <p:extLst>
      <p:ext uri="{BB962C8B-B14F-4D97-AF65-F5344CB8AC3E}">
        <p14:creationId xmlns:p14="http://schemas.microsoft.com/office/powerpoint/2010/main" val="1243885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D3D6E-CFCE-4F03-8D37-557E4309D6B5}"/>
              </a:ext>
            </a:extLst>
          </p:cNvPr>
          <p:cNvSpPr>
            <a:spLocks noGrp="1"/>
          </p:cNvSpPr>
          <p:nvPr>
            <p:ph type="title"/>
          </p:nvPr>
        </p:nvSpPr>
        <p:spPr/>
        <p:txBody>
          <a:bodyPr/>
          <a:lstStyle/>
          <a:p>
            <a:r>
              <a:rPr lang="es-CL" dirty="0"/>
              <a:t>Aspectos a mejorar:</a:t>
            </a:r>
          </a:p>
        </p:txBody>
      </p:sp>
      <p:sp>
        <p:nvSpPr>
          <p:cNvPr id="3" name="Marcador de contenido 2">
            <a:extLst>
              <a:ext uri="{FF2B5EF4-FFF2-40B4-BE49-F238E27FC236}">
                <a16:creationId xmlns:a16="http://schemas.microsoft.com/office/drawing/2014/main" id="{846549E6-EE45-4A00-B105-CAE7CA24888E}"/>
              </a:ext>
            </a:extLst>
          </p:cNvPr>
          <p:cNvSpPr>
            <a:spLocks noGrp="1"/>
          </p:cNvSpPr>
          <p:nvPr>
            <p:ph idx="1"/>
          </p:nvPr>
        </p:nvSpPr>
        <p:spPr>
          <a:xfrm>
            <a:off x="748749" y="2030530"/>
            <a:ext cx="8946541" cy="4195481"/>
          </a:xfrm>
        </p:spPr>
        <p:txBody>
          <a:bodyPr>
            <a:normAutofit/>
          </a:bodyPr>
          <a:lstStyle/>
          <a:p>
            <a:r>
              <a:rPr lang="es-CL" dirty="0"/>
              <a:t>Desarrollar un método para el reajuste de la configuración del invernadero según lo requiera el usuario</a:t>
            </a:r>
          </a:p>
          <a:p>
            <a:r>
              <a:rPr lang="es-CL" dirty="0"/>
              <a:t>Aumentar la seguridad en la aplicación Web</a:t>
            </a:r>
          </a:p>
          <a:p>
            <a:r>
              <a:rPr lang="es-CL" dirty="0"/>
              <a:t>Incluir herramientas para la regulación de la temperatura en el invernadero</a:t>
            </a:r>
          </a:p>
          <a:p>
            <a:r>
              <a:rPr lang="es-CL" dirty="0"/>
              <a:t>Implementar otras opciones para la conexión a internet</a:t>
            </a:r>
          </a:p>
          <a:p>
            <a:r>
              <a:rPr lang="es-CL" dirty="0"/>
              <a:t>Implementar una o más placas para el funcionamiento adecuado de los dispositivos y en caso de integrar nuevos</a:t>
            </a:r>
          </a:p>
          <a:p>
            <a:endParaRPr lang="es-CL" dirty="0"/>
          </a:p>
        </p:txBody>
      </p:sp>
      <p:sp>
        <p:nvSpPr>
          <p:cNvPr id="5" name="CuadroTexto 4">
            <a:extLst>
              <a:ext uri="{FF2B5EF4-FFF2-40B4-BE49-F238E27FC236}">
                <a16:creationId xmlns:a16="http://schemas.microsoft.com/office/drawing/2014/main" id="{FAD3D505-1626-4A30-889E-075E37EF2045}"/>
              </a:ext>
            </a:extLst>
          </p:cNvPr>
          <p:cNvSpPr txBox="1"/>
          <p:nvPr/>
        </p:nvSpPr>
        <p:spPr>
          <a:xfrm>
            <a:off x="10551827" y="452718"/>
            <a:ext cx="441146" cy="369332"/>
          </a:xfrm>
          <a:prstGeom prst="rect">
            <a:avLst/>
          </a:prstGeom>
          <a:noFill/>
        </p:spPr>
        <p:txBody>
          <a:bodyPr wrap="none" rtlCol="0">
            <a:spAutoFit/>
          </a:bodyPr>
          <a:lstStyle/>
          <a:p>
            <a:r>
              <a:rPr lang="es-CL" dirty="0"/>
              <a:t>17</a:t>
            </a:r>
          </a:p>
        </p:txBody>
      </p:sp>
    </p:spTree>
    <p:extLst>
      <p:ext uri="{BB962C8B-B14F-4D97-AF65-F5344CB8AC3E}">
        <p14:creationId xmlns:p14="http://schemas.microsoft.com/office/powerpoint/2010/main" val="1893318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D3D6E-CFCE-4F03-8D37-557E4309D6B5}"/>
              </a:ext>
            </a:extLst>
          </p:cNvPr>
          <p:cNvSpPr>
            <a:spLocks noGrp="1"/>
          </p:cNvSpPr>
          <p:nvPr>
            <p:ph type="title"/>
          </p:nvPr>
        </p:nvSpPr>
        <p:spPr/>
        <p:txBody>
          <a:bodyPr/>
          <a:lstStyle/>
          <a:p>
            <a:r>
              <a:rPr lang="es-CL" dirty="0"/>
              <a:t>Reflexión:</a:t>
            </a:r>
          </a:p>
        </p:txBody>
      </p:sp>
      <p:sp>
        <p:nvSpPr>
          <p:cNvPr id="3" name="Marcador de contenido 2">
            <a:extLst>
              <a:ext uri="{FF2B5EF4-FFF2-40B4-BE49-F238E27FC236}">
                <a16:creationId xmlns:a16="http://schemas.microsoft.com/office/drawing/2014/main" id="{846549E6-EE45-4A00-B105-CAE7CA24888E}"/>
              </a:ext>
            </a:extLst>
          </p:cNvPr>
          <p:cNvSpPr>
            <a:spLocks noGrp="1"/>
          </p:cNvSpPr>
          <p:nvPr>
            <p:ph idx="1"/>
          </p:nvPr>
        </p:nvSpPr>
        <p:spPr>
          <a:xfrm>
            <a:off x="730088" y="1853248"/>
            <a:ext cx="8946541" cy="4195481"/>
          </a:xfrm>
        </p:spPr>
        <p:txBody>
          <a:bodyPr>
            <a:normAutofit/>
          </a:bodyPr>
          <a:lstStyle/>
          <a:p>
            <a:r>
              <a:rPr lang="es-CL" dirty="0"/>
              <a:t>Aprendizaje en la programación en Arduino</a:t>
            </a:r>
          </a:p>
          <a:p>
            <a:r>
              <a:rPr lang="es-CL" dirty="0"/>
              <a:t>Conocimiento en documentos y elementos involucrados en un proyecto de software (Doc. De requerimientos, diagramas UML, etc.)</a:t>
            </a:r>
          </a:p>
          <a:p>
            <a:r>
              <a:rPr lang="es-CL" dirty="0"/>
              <a:t>Aprendizaje en conceptos de electricidad y electrónica básica</a:t>
            </a:r>
          </a:p>
          <a:p>
            <a:r>
              <a:rPr lang="es-CL" dirty="0"/>
              <a:t>Resalto en fallos en dos aspectos del trabajo en equipo:</a:t>
            </a:r>
          </a:p>
          <a:p>
            <a:pPr marL="0" indent="0">
              <a:buNone/>
            </a:pPr>
            <a:endParaRPr lang="es-CL" dirty="0"/>
          </a:p>
          <a:p>
            <a:pPr marL="0" indent="0">
              <a:buNone/>
            </a:pPr>
            <a:r>
              <a:rPr lang="es-CL" dirty="0"/>
              <a:t>     -Organización ante imprevistos</a:t>
            </a:r>
          </a:p>
          <a:p>
            <a:pPr marL="0" indent="0">
              <a:buNone/>
            </a:pPr>
            <a:r>
              <a:rPr lang="es-CL" dirty="0"/>
              <a:t>     -Distribución de tareas</a:t>
            </a:r>
          </a:p>
        </p:txBody>
      </p:sp>
      <p:sp>
        <p:nvSpPr>
          <p:cNvPr id="5" name="CuadroTexto 4">
            <a:extLst>
              <a:ext uri="{FF2B5EF4-FFF2-40B4-BE49-F238E27FC236}">
                <a16:creationId xmlns:a16="http://schemas.microsoft.com/office/drawing/2014/main" id="{95C1C39A-DF13-4415-948F-BC308E5423BD}"/>
              </a:ext>
            </a:extLst>
          </p:cNvPr>
          <p:cNvSpPr txBox="1"/>
          <p:nvPr/>
        </p:nvSpPr>
        <p:spPr>
          <a:xfrm>
            <a:off x="10551827" y="452718"/>
            <a:ext cx="441146" cy="369332"/>
          </a:xfrm>
          <a:prstGeom prst="rect">
            <a:avLst/>
          </a:prstGeom>
          <a:noFill/>
        </p:spPr>
        <p:txBody>
          <a:bodyPr wrap="none" rtlCol="0">
            <a:spAutoFit/>
          </a:bodyPr>
          <a:lstStyle/>
          <a:p>
            <a:r>
              <a:rPr lang="es-CL" dirty="0"/>
              <a:t>18</a:t>
            </a:r>
          </a:p>
        </p:txBody>
      </p:sp>
    </p:spTree>
    <p:extLst>
      <p:ext uri="{BB962C8B-B14F-4D97-AF65-F5344CB8AC3E}">
        <p14:creationId xmlns:p14="http://schemas.microsoft.com/office/powerpoint/2010/main" val="372254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D3D6E-CFCE-4F03-8D37-557E4309D6B5}"/>
              </a:ext>
            </a:extLst>
          </p:cNvPr>
          <p:cNvSpPr>
            <a:spLocks noGrp="1"/>
          </p:cNvSpPr>
          <p:nvPr>
            <p:ph type="title"/>
          </p:nvPr>
        </p:nvSpPr>
        <p:spPr>
          <a:xfrm>
            <a:off x="2391021" y="2893914"/>
            <a:ext cx="9404723" cy="1400530"/>
          </a:xfrm>
        </p:spPr>
        <p:txBody>
          <a:bodyPr/>
          <a:lstStyle/>
          <a:p>
            <a:r>
              <a:rPr lang="es-CL" sz="6600" dirty="0"/>
              <a:t>¡Muchas Gracias!</a:t>
            </a:r>
          </a:p>
        </p:txBody>
      </p:sp>
      <p:sp>
        <p:nvSpPr>
          <p:cNvPr id="3" name="CuadroTexto 2">
            <a:extLst>
              <a:ext uri="{FF2B5EF4-FFF2-40B4-BE49-F238E27FC236}">
                <a16:creationId xmlns:a16="http://schemas.microsoft.com/office/drawing/2014/main" id="{BE1FAB0C-28C3-429F-B3F1-AB3FE536781B}"/>
              </a:ext>
            </a:extLst>
          </p:cNvPr>
          <p:cNvSpPr txBox="1"/>
          <p:nvPr/>
        </p:nvSpPr>
        <p:spPr>
          <a:xfrm>
            <a:off x="10551827" y="452718"/>
            <a:ext cx="441146" cy="369332"/>
          </a:xfrm>
          <a:prstGeom prst="rect">
            <a:avLst/>
          </a:prstGeom>
          <a:noFill/>
        </p:spPr>
        <p:txBody>
          <a:bodyPr wrap="none" rtlCol="0">
            <a:spAutoFit/>
          </a:bodyPr>
          <a:lstStyle/>
          <a:p>
            <a:r>
              <a:rPr lang="es-CL" dirty="0"/>
              <a:t>19</a:t>
            </a:r>
          </a:p>
        </p:txBody>
      </p:sp>
    </p:spTree>
    <p:extLst>
      <p:ext uri="{BB962C8B-B14F-4D97-AF65-F5344CB8AC3E}">
        <p14:creationId xmlns:p14="http://schemas.microsoft.com/office/powerpoint/2010/main" val="3056007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381166-822F-418A-B585-75DA7AEDC1FB}"/>
              </a:ext>
            </a:extLst>
          </p:cNvPr>
          <p:cNvSpPr>
            <a:spLocks noGrp="1"/>
          </p:cNvSpPr>
          <p:nvPr>
            <p:ph type="title"/>
          </p:nvPr>
        </p:nvSpPr>
        <p:spPr>
          <a:xfrm>
            <a:off x="874220" y="729554"/>
            <a:ext cx="9404723" cy="1400530"/>
          </a:xfrm>
        </p:spPr>
        <p:txBody>
          <a:bodyPr/>
          <a:lstStyle/>
          <a:p>
            <a:r>
              <a:rPr lang="es-CL" dirty="0"/>
              <a:t>Objetivo:</a:t>
            </a:r>
          </a:p>
        </p:txBody>
      </p:sp>
      <p:sp>
        <p:nvSpPr>
          <p:cNvPr id="3" name="Marcador de contenido 2">
            <a:extLst>
              <a:ext uri="{FF2B5EF4-FFF2-40B4-BE49-F238E27FC236}">
                <a16:creationId xmlns:a16="http://schemas.microsoft.com/office/drawing/2014/main" id="{F5D2709C-48F7-4804-B47E-F24DD04351DC}"/>
              </a:ext>
            </a:extLst>
          </p:cNvPr>
          <p:cNvSpPr>
            <a:spLocks noGrp="1"/>
          </p:cNvSpPr>
          <p:nvPr>
            <p:ph idx="1"/>
          </p:nvPr>
        </p:nvSpPr>
        <p:spPr>
          <a:xfrm>
            <a:off x="874220" y="1943861"/>
            <a:ext cx="8946541" cy="4195481"/>
          </a:xfrm>
        </p:spPr>
        <p:txBody>
          <a:bodyPr/>
          <a:lstStyle/>
          <a:p>
            <a:r>
              <a:rPr lang="es-CL" dirty="0"/>
              <a:t>Nuestro objetivo es alivianar la carga del cuidado de una o más plantas mediante la automatización de las actividades necesarias para llevar a cabo el cuidado adecuado para el crecimiento y supervivencia de las plantas asignadas al artefacto (Invernadero).</a:t>
            </a:r>
          </a:p>
          <a:p>
            <a:endParaRPr lang="es-CL" dirty="0"/>
          </a:p>
          <a:p>
            <a:r>
              <a:rPr lang="es-CL" dirty="0"/>
              <a:t>Estos aspectos son:</a:t>
            </a:r>
          </a:p>
          <a:p>
            <a:pPr marL="0" indent="0">
              <a:buNone/>
            </a:pPr>
            <a:endParaRPr lang="es-CL" dirty="0"/>
          </a:p>
          <a:p>
            <a:pPr marL="0" indent="0">
              <a:buNone/>
            </a:pPr>
            <a:r>
              <a:rPr lang="es-CL" dirty="0"/>
              <a:t>- Control de Riego</a:t>
            </a:r>
          </a:p>
          <a:p>
            <a:pPr marL="0" indent="0">
              <a:buNone/>
            </a:pPr>
            <a:r>
              <a:rPr lang="es-CL" dirty="0"/>
              <a:t>- Iluminación</a:t>
            </a:r>
          </a:p>
          <a:p>
            <a:pPr marL="0" indent="0">
              <a:buNone/>
            </a:pPr>
            <a:r>
              <a:rPr lang="es-CL" dirty="0"/>
              <a:t>- Monitoreo del Ambiente</a:t>
            </a:r>
          </a:p>
          <a:p>
            <a:pPr marL="0" indent="0">
              <a:buNone/>
            </a:pPr>
            <a:endParaRPr lang="es-CL" dirty="0"/>
          </a:p>
        </p:txBody>
      </p:sp>
      <p:sp>
        <p:nvSpPr>
          <p:cNvPr id="4" name="CuadroTexto 3">
            <a:extLst>
              <a:ext uri="{FF2B5EF4-FFF2-40B4-BE49-F238E27FC236}">
                <a16:creationId xmlns:a16="http://schemas.microsoft.com/office/drawing/2014/main" id="{CC5A5CEA-C2B9-4C65-A5B9-CEEF78C13C81}"/>
              </a:ext>
            </a:extLst>
          </p:cNvPr>
          <p:cNvSpPr txBox="1"/>
          <p:nvPr/>
        </p:nvSpPr>
        <p:spPr>
          <a:xfrm>
            <a:off x="10620463" y="444617"/>
            <a:ext cx="312906" cy="369332"/>
          </a:xfrm>
          <a:prstGeom prst="rect">
            <a:avLst/>
          </a:prstGeom>
          <a:noFill/>
        </p:spPr>
        <p:txBody>
          <a:bodyPr wrap="none" rtlCol="0">
            <a:spAutoFit/>
          </a:bodyPr>
          <a:lstStyle/>
          <a:p>
            <a:r>
              <a:rPr lang="es-CL" dirty="0"/>
              <a:t>2</a:t>
            </a:r>
          </a:p>
        </p:txBody>
      </p:sp>
    </p:spTree>
    <p:extLst>
      <p:ext uri="{BB962C8B-B14F-4D97-AF65-F5344CB8AC3E}">
        <p14:creationId xmlns:p14="http://schemas.microsoft.com/office/powerpoint/2010/main" val="1019979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ABBF0B-2F14-4AA3-9907-B46A123179F3}"/>
              </a:ext>
            </a:extLst>
          </p:cNvPr>
          <p:cNvSpPr>
            <a:spLocks noGrp="1"/>
          </p:cNvSpPr>
          <p:nvPr>
            <p:ph type="title"/>
          </p:nvPr>
        </p:nvSpPr>
        <p:spPr>
          <a:xfrm>
            <a:off x="721612" y="729555"/>
            <a:ext cx="9404723" cy="1400530"/>
          </a:xfrm>
        </p:spPr>
        <p:txBody>
          <a:bodyPr/>
          <a:lstStyle/>
          <a:p>
            <a:r>
              <a:rPr lang="es-CL" dirty="0"/>
              <a:t>Problemática:</a:t>
            </a:r>
          </a:p>
        </p:txBody>
      </p:sp>
      <p:sp>
        <p:nvSpPr>
          <p:cNvPr id="3" name="Marcador de contenido 2">
            <a:extLst>
              <a:ext uri="{FF2B5EF4-FFF2-40B4-BE49-F238E27FC236}">
                <a16:creationId xmlns:a16="http://schemas.microsoft.com/office/drawing/2014/main" id="{44F91982-EE33-4818-86FB-09111C6F4B01}"/>
              </a:ext>
            </a:extLst>
          </p:cNvPr>
          <p:cNvSpPr>
            <a:spLocks noGrp="1"/>
          </p:cNvSpPr>
          <p:nvPr>
            <p:ph idx="1"/>
          </p:nvPr>
        </p:nvSpPr>
        <p:spPr>
          <a:xfrm>
            <a:off x="721612" y="2130085"/>
            <a:ext cx="8946541" cy="4195481"/>
          </a:xfrm>
        </p:spPr>
        <p:txBody>
          <a:bodyPr/>
          <a:lstStyle/>
          <a:p>
            <a:r>
              <a:rPr lang="es-CL" dirty="0"/>
              <a:t>En diversos escenarios en los que se involucra el cuidado de plantas, se pueden presentar limitaciones, problemas y/o dificultades en los tiempos para cuidarlas.</a:t>
            </a:r>
          </a:p>
          <a:p>
            <a:endParaRPr lang="es-CL" dirty="0"/>
          </a:p>
          <a:p>
            <a:r>
              <a:rPr lang="es-CL" dirty="0"/>
              <a:t>Estos problemas pueden surgir desde casos personales como tener el tiempo suficiente para cuidar las plantas de un hogar como en casos más serios como zonas en los que se requieren la presencia de cierto tipo de plantas pero la zona geográfica no permite su supervivencia</a:t>
            </a:r>
          </a:p>
        </p:txBody>
      </p:sp>
      <p:sp>
        <p:nvSpPr>
          <p:cNvPr id="4" name="CuadroTexto 3">
            <a:extLst>
              <a:ext uri="{FF2B5EF4-FFF2-40B4-BE49-F238E27FC236}">
                <a16:creationId xmlns:a16="http://schemas.microsoft.com/office/drawing/2014/main" id="{6C7ED9B8-909B-42F7-A59B-CA463C19F100}"/>
              </a:ext>
            </a:extLst>
          </p:cNvPr>
          <p:cNvSpPr txBox="1"/>
          <p:nvPr/>
        </p:nvSpPr>
        <p:spPr>
          <a:xfrm>
            <a:off x="10620463" y="444617"/>
            <a:ext cx="312906" cy="369332"/>
          </a:xfrm>
          <a:prstGeom prst="rect">
            <a:avLst/>
          </a:prstGeom>
          <a:noFill/>
        </p:spPr>
        <p:txBody>
          <a:bodyPr wrap="none" rtlCol="0">
            <a:spAutoFit/>
          </a:bodyPr>
          <a:lstStyle/>
          <a:p>
            <a:r>
              <a:rPr lang="es-CL" dirty="0"/>
              <a:t>3</a:t>
            </a:r>
          </a:p>
        </p:txBody>
      </p:sp>
    </p:spTree>
    <p:extLst>
      <p:ext uri="{BB962C8B-B14F-4D97-AF65-F5344CB8AC3E}">
        <p14:creationId xmlns:p14="http://schemas.microsoft.com/office/powerpoint/2010/main" val="169574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855A95-C375-43B5-B08F-597242B763DF}"/>
              </a:ext>
            </a:extLst>
          </p:cNvPr>
          <p:cNvSpPr>
            <a:spLocks noGrp="1"/>
          </p:cNvSpPr>
          <p:nvPr>
            <p:ph type="title"/>
          </p:nvPr>
        </p:nvSpPr>
        <p:spPr>
          <a:xfrm>
            <a:off x="636095" y="351088"/>
            <a:ext cx="9404723" cy="1400530"/>
          </a:xfrm>
        </p:spPr>
        <p:txBody>
          <a:bodyPr/>
          <a:lstStyle/>
          <a:p>
            <a:r>
              <a:rPr lang="es-CL" dirty="0"/>
              <a:t>CANVAS:</a:t>
            </a:r>
          </a:p>
        </p:txBody>
      </p:sp>
      <p:sp>
        <p:nvSpPr>
          <p:cNvPr id="3" name="CuadroTexto 2">
            <a:extLst>
              <a:ext uri="{FF2B5EF4-FFF2-40B4-BE49-F238E27FC236}">
                <a16:creationId xmlns:a16="http://schemas.microsoft.com/office/drawing/2014/main" id="{41EAB56C-C6B6-4CDF-982D-02497327C0A6}"/>
              </a:ext>
            </a:extLst>
          </p:cNvPr>
          <p:cNvSpPr txBox="1"/>
          <p:nvPr/>
        </p:nvSpPr>
        <p:spPr>
          <a:xfrm>
            <a:off x="10620463" y="444617"/>
            <a:ext cx="312906" cy="369332"/>
          </a:xfrm>
          <a:prstGeom prst="rect">
            <a:avLst/>
          </a:prstGeom>
          <a:noFill/>
        </p:spPr>
        <p:txBody>
          <a:bodyPr wrap="none" rtlCol="0">
            <a:spAutoFit/>
          </a:bodyPr>
          <a:lstStyle/>
          <a:p>
            <a:r>
              <a:rPr lang="es-CL" dirty="0"/>
              <a:t>4</a:t>
            </a:r>
          </a:p>
        </p:txBody>
      </p:sp>
      <p:pic>
        <p:nvPicPr>
          <p:cNvPr id="5" name="Imagen 4">
            <a:extLst>
              <a:ext uri="{FF2B5EF4-FFF2-40B4-BE49-F238E27FC236}">
                <a16:creationId xmlns:a16="http://schemas.microsoft.com/office/drawing/2014/main" id="{B9E3AD5B-422B-4149-9B48-1E937C84F8B3}"/>
              </a:ext>
            </a:extLst>
          </p:cNvPr>
          <p:cNvPicPr>
            <a:picLocks noChangeAspect="1"/>
          </p:cNvPicPr>
          <p:nvPr/>
        </p:nvPicPr>
        <p:blipFill>
          <a:blip r:embed="rId2"/>
          <a:stretch>
            <a:fillRect/>
          </a:stretch>
        </p:blipFill>
        <p:spPr>
          <a:xfrm>
            <a:off x="2389244" y="1217576"/>
            <a:ext cx="7386856" cy="5211799"/>
          </a:xfrm>
          <a:prstGeom prst="rect">
            <a:avLst/>
          </a:prstGeom>
        </p:spPr>
      </p:pic>
    </p:spTree>
    <p:extLst>
      <p:ext uri="{BB962C8B-B14F-4D97-AF65-F5344CB8AC3E}">
        <p14:creationId xmlns:p14="http://schemas.microsoft.com/office/powerpoint/2010/main" val="24095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2010C5-95B1-4F19-BC0E-01BB94829DF4}"/>
              </a:ext>
            </a:extLst>
          </p:cNvPr>
          <p:cNvSpPr>
            <a:spLocks noGrp="1"/>
          </p:cNvSpPr>
          <p:nvPr>
            <p:ph type="title"/>
          </p:nvPr>
        </p:nvSpPr>
        <p:spPr/>
        <p:txBody>
          <a:bodyPr/>
          <a:lstStyle/>
          <a:p>
            <a:r>
              <a:rPr lang="es-CL" dirty="0"/>
              <a:t>Prototipo:</a:t>
            </a:r>
          </a:p>
        </p:txBody>
      </p:sp>
      <p:sp>
        <p:nvSpPr>
          <p:cNvPr id="3" name="Marcador de contenido 2">
            <a:extLst>
              <a:ext uri="{FF2B5EF4-FFF2-40B4-BE49-F238E27FC236}">
                <a16:creationId xmlns:a16="http://schemas.microsoft.com/office/drawing/2014/main" id="{F8FBF7EF-6AC1-4E8D-8705-FDE02E132D5F}"/>
              </a:ext>
            </a:extLst>
          </p:cNvPr>
          <p:cNvSpPr>
            <a:spLocks noGrp="1"/>
          </p:cNvSpPr>
          <p:nvPr>
            <p:ph idx="1"/>
          </p:nvPr>
        </p:nvSpPr>
        <p:spPr>
          <a:xfrm>
            <a:off x="646111" y="1633468"/>
            <a:ext cx="8946541" cy="4195481"/>
          </a:xfrm>
        </p:spPr>
        <p:txBody>
          <a:bodyPr/>
          <a:lstStyle/>
          <a:p>
            <a:r>
              <a:rPr lang="es-CL" dirty="0"/>
              <a:t>Sensor Humedad – Temperatura de Ambiente (DTH11):</a:t>
            </a:r>
          </a:p>
          <a:p>
            <a:endParaRPr lang="es-CL" dirty="0"/>
          </a:p>
          <a:p>
            <a:pPr marL="0" indent="0">
              <a:buNone/>
            </a:pPr>
            <a:endParaRPr lang="es-CL" dirty="0"/>
          </a:p>
          <a:p>
            <a:pPr marL="0" indent="0">
              <a:buNone/>
            </a:pPr>
            <a:r>
              <a:rPr lang="es-CL" dirty="0"/>
              <a:t>- Humedad medida en porcentaje (%)</a:t>
            </a:r>
          </a:p>
          <a:p>
            <a:pPr marL="0" indent="0">
              <a:buNone/>
            </a:pPr>
            <a:r>
              <a:rPr lang="es-CL" dirty="0"/>
              <a:t>- Temperatura medida en </a:t>
            </a:r>
            <a:r>
              <a:rPr lang="es-CL" dirty="0" err="1"/>
              <a:t>Celcius</a:t>
            </a:r>
            <a:r>
              <a:rPr lang="es-CL" dirty="0"/>
              <a:t> (°C)</a:t>
            </a:r>
          </a:p>
          <a:p>
            <a:pPr marL="0" indent="0">
              <a:buNone/>
            </a:pPr>
            <a:r>
              <a:rPr lang="es-CL" dirty="0"/>
              <a:t>- Resistencia integrada</a:t>
            </a:r>
          </a:p>
          <a:p>
            <a:endParaRPr lang="es-CL" dirty="0"/>
          </a:p>
        </p:txBody>
      </p:sp>
      <p:pic>
        <p:nvPicPr>
          <p:cNvPr id="2050" name="Picture 2" descr="Resultado de imagen para dht11 png">
            <a:extLst>
              <a:ext uri="{FF2B5EF4-FFF2-40B4-BE49-F238E27FC236}">
                <a16:creationId xmlns:a16="http://schemas.microsoft.com/office/drawing/2014/main" id="{FD8474F8-E9A6-4B3A-BCE2-947151C41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734" y="2734133"/>
            <a:ext cx="3094816" cy="309481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684FA19-3BAC-4046-BDD9-C8EE146290FA}"/>
              </a:ext>
            </a:extLst>
          </p:cNvPr>
          <p:cNvSpPr txBox="1"/>
          <p:nvPr/>
        </p:nvSpPr>
        <p:spPr>
          <a:xfrm>
            <a:off x="10620463" y="444617"/>
            <a:ext cx="312906" cy="369332"/>
          </a:xfrm>
          <a:prstGeom prst="rect">
            <a:avLst/>
          </a:prstGeom>
          <a:noFill/>
        </p:spPr>
        <p:txBody>
          <a:bodyPr wrap="none" rtlCol="0">
            <a:spAutoFit/>
          </a:bodyPr>
          <a:lstStyle/>
          <a:p>
            <a:r>
              <a:rPr lang="es-CL" dirty="0"/>
              <a:t>5</a:t>
            </a:r>
          </a:p>
        </p:txBody>
      </p:sp>
    </p:spTree>
    <p:extLst>
      <p:ext uri="{BB962C8B-B14F-4D97-AF65-F5344CB8AC3E}">
        <p14:creationId xmlns:p14="http://schemas.microsoft.com/office/powerpoint/2010/main" val="2597629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107723-7CC3-464E-9394-3F58B7445EF7}"/>
              </a:ext>
            </a:extLst>
          </p:cNvPr>
          <p:cNvSpPr>
            <a:spLocks noGrp="1"/>
          </p:cNvSpPr>
          <p:nvPr>
            <p:ph type="title"/>
          </p:nvPr>
        </p:nvSpPr>
        <p:spPr/>
        <p:txBody>
          <a:bodyPr/>
          <a:lstStyle/>
          <a:p>
            <a:r>
              <a:rPr lang="es-CL" dirty="0"/>
              <a:t>Prototipo:</a:t>
            </a:r>
          </a:p>
        </p:txBody>
      </p:sp>
      <p:pic>
        <p:nvPicPr>
          <p:cNvPr id="4" name="Marcador de contenido 3">
            <a:extLst>
              <a:ext uri="{FF2B5EF4-FFF2-40B4-BE49-F238E27FC236}">
                <a16:creationId xmlns:a16="http://schemas.microsoft.com/office/drawing/2014/main" id="{AF2ED396-5654-4DD7-83D4-0330D8B0D3B4}"/>
              </a:ext>
            </a:extLst>
          </p:cNvPr>
          <p:cNvPicPr>
            <a:picLocks noGrp="1" noChangeAspect="1"/>
          </p:cNvPicPr>
          <p:nvPr>
            <p:ph idx="1"/>
          </p:nvPr>
        </p:nvPicPr>
        <p:blipFill>
          <a:blip r:embed="rId2"/>
          <a:stretch>
            <a:fillRect/>
          </a:stretch>
        </p:blipFill>
        <p:spPr>
          <a:xfrm>
            <a:off x="3342346" y="1843132"/>
            <a:ext cx="5682748" cy="4195763"/>
          </a:xfrm>
          <a:prstGeom prst="rect">
            <a:avLst/>
          </a:prstGeom>
        </p:spPr>
      </p:pic>
      <p:sp>
        <p:nvSpPr>
          <p:cNvPr id="5" name="CuadroTexto 4">
            <a:extLst>
              <a:ext uri="{FF2B5EF4-FFF2-40B4-BE49-F238E27FC236}">
                <a16:creationId xmlns:a16="http://schemas.microsoft.com/office/drawing/2014/main" id="{7590B4E2-B467-4695-B9FA-4FBD5D0D36D3}"/>
              </a:ext>
            </a:extLst>
          </p:cNvPr>
          <p:cNvSpPr txBox="1"/>
          <p:nvPr/>
        </p:nvSpPr>
        <p:spPr>
          <a:xfrm>
            <a:off x="10620463" y="444617"/>
            <a:ext cx="312906" cy="369332"/>
          </a:xfrm>
          <a:prstGeom prst="rect">
            <a:avLst/>
          </a:prstGeom>
          <a:noFill/>
        </p:spPr>
        <p:txBody>
          <a:bodyPr wrap="none" rtlCol="0">
            <a:spAutoFit/>
          </a:bodyPr>
          <a:lstStyle/>
          <a:p>
            <a:r>
              <a:rPr lang="es-CL" dirty="0"/>
              <a:t>6</a:t>
            </a:r>
          </a:p>
        </p:txBody>
      </p:sp>
    </p:spTree>
    <p:extLst>
      <p:ext uri="{BB962C8B-B14F-4D97-AF65-F5344CB8AC3E}">
        <p14:creationId xmlns:p14="http://schemas.microsoft.com/office/powerpoint/2010/main" val="2697388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D3D6E-CFCE-4F03-8D37-557E4309D6B5}"/>
              </a:ext>
            </a:extLst>
          </p:cNvPr>
          <p:cNvSpPr>
            <a:spLocks noGrp="1"/>
          </p:cNvSpPr>
          <p:nvPr>
            <p:ph type="title"/>
          </p:nvPr>
        </p:nvSpPr>
        <p:spPr/>
        <p:txBody>
          <a:bodyPr/>
          <a:lstStyle/>
          <a:p>
            <a:r>
              <a:rPr lang="es-CL" dirty="0"/>
              <a:t>Prototipo:</a:t>
            </a:r>
          </a:p>
        </p:txBody>
      </p:sp>
      <p:sp>
        <p:nvSpPr>
          <p:cNvPr id="3" name="Marcador de contenido 2">
            <a:extLst>
              <a:ext uri="{FF2B5EF4-FFF2-40B4-BE49-F238E27FC236}">
                <a16:creationId xmlns:a16="http://schemas.microsoft.com/office/drawing/2014/main" id="{846549E6-EE45-4A00-B105-CAE7CA24888E}"/>
              </a:ext>
            </a:extLst>
          </p:cNvPr>
          <p:cNvSpPr>
            <a:spLocks noGrp="1"/>
          </p:cNvSpPr>
          <p:nvPr>
            <p:ph idx="1"/>
          </p:nvPr>
        </p:nvSpPr>
        <p:spPr>
          <a:xfrm>
            <a:off x="730088" y="1853248"/>
            <a:ext cx="8946541" cy="4195481"/>
          </a:xfrm>
        </p:spPr>
        <p:txBody>
          <a:bodyPr>
            <a:normAutofit/>
          </a:bodyPr>
          <a:lstStyle/>
          <a:p>
            <a:r>
              <a:rPr lang="es-CL" dirty="0"/>
              <a:t>Sensor Humedad de Tierra (Construido):</a:t>
            </a:r>
          </a:p>
          <a:p>
            <a:endParaRPr lang="es-CL" dirty="0"/>
          </a:p>
          <a:p>
            <a:pPr marL="0" indent="0">
              <a:buNone/>
            </a:pPr>
            <a:r>
              <a:rPr lang="es-CL" dirty="0"/>
              <a:t>-Mide el nivel de resistencia mediante la</a:t>
            </a:r>
          </a:p>
          <a:p>
            <a:pPr marL="0" indent="0">
              <a:buNone/>
            </a:pPr>
            <a:r>
              <a:rPr lang="es-CL" dirty="0"/>
              <a:t>reducción de un valor numérico inicial</a:t>
            </a:r>
          </a:p>
          <a:p>
            <a:pPr marL="0" indent="0">
              <a:buNone/>
            </a:pPr>
            <a:r>
              <a:rPr lang="es-CL" dirty="0"/>
              <a:t>-La medición se realiza mediante</a:t>
            </a:r>
          </a:p>
          <a:p>
            <a:pPr marL="0" indent="0">
              <a:buNone/>
            </a:pPr>
            <a:r>
              <a:rPr lang="es-CL" dirty="0"/>
              <a:t> un potenciómetro digital </a:t>
            </a:r>
          </a:p>
          <a:p>
            <a:pPr marL="0" indent="0">
              <a:buNone/>
            </a:pPr>
            <a:r>
              <a:rPr lang="es-CL" dirty="0"/>
              <a:t>-El material es cobre y se encuentra </a:t>
            </a:r>
          </a:p>
          <a:p>
            <a:pPr marL="0" indent="0">
              <a:buNone/>
            </a:pPr>
            <a:r>
              <a:rPr lang="es-CL" dirty="0"/>
              <a:t>soldado con estaño</a:t>
            </a:r>
          </a:p>
          <a:p>
            <a:pPr marL="0" indent="0">
              <a:buNone/>
            </a:pPr>
            <a:r>
              <a:rPr lang="es-CL" dirty="0"/>
              <a:t>-Capaz de abarcar un mayor radio en la tierra</a:t>
            </a:r>
          </a:p>
          <a:p>
            <a:pPr marL="0" indent="0">
              <a:buNone/>
            </a:pPr>
            <a:endParaRPr lang="es-CL" dirty="0"/>
          </a:p>
        </p:txBody>
      </p:sp>
      <p:pic>
        <p:nvPicPr>
          <p:cNvPr id="7" name="Imagen 6">
            <a:extLst>
              <a:ext uri="{FF2B5EF4-FFF2-40B4-BE49-F238E27FC236}">
                <a16:creationId xmlns:a16="http://schemas.microsoft.com/office/drawing/2014/main" id="{F8E10F34-0439-4DB8-AB64-47639573CDF8}"/>
              </a:ext>
            </a:extLst>
          </p:cNvPr>
          <p:cNvPicPr>
            <a:picLocks noChangeAspect="1"/>
          </p:cNvPicPr>
          <p:nvPr/>
        </p:nvPicPr>
        <p:blipFill>
          <a:blip r:embed="rId2"/>
          <a:stretch>
            <a:fillRect/>
          </a:stretch>
        </p:blipFill>
        <p:spPr>
          <a:xfrm>
            <a:off x="7055709" y="2391129"/>
            <a:ext cx="4516016" cy="3387012"/>
          </a:xfrm>
          <a:prstGeom prst="rect">
            <a:avLst/>
          </a:prstGeom>
        </p:spPr>
      </p:pic>
      <p:sp>
        <p:nvSpPr>
          <p:cNvPr id="5" name="CuadroTexto 4">
            <a:extLst>
              <a:ext uri="{FF2B5EF4-FFF2-40B4-BE49-F238E27FC236}">
                <a16:creationId xmlns:a16="http://schemas.microsoft.com/office/drawing/2014/main" id="{267120FB-3583-4CFB-9AC2-9A6D5FFA5E32}"/>
              </a:ext>
            </a:extLst>
          </p:cNvPr>
          <p:cNvSpPr txBox="1"/>
          <p:nvPr/>
        </p:nvSpPr>
        <p:spPr>
          <a:xfrm>
            <a:off x="10620463" y="444617"/>
            <a:ext cx="312906" cy="369332"/>
          </a:xfrm>
          <a:prstGeom prst="rect">
            <a:avLst/>
          </a:prstGeom>
          <a:noFill/>
        </p:spPr>
        <p:txBody>
          <a:bodyPr wrap="none" rtlCol="0">
            <a:spAutoFit/>
          </a:bodyPr>
          <a:lstStyle/>
          <a:p>
            <a:r>
              <a:rPr lang="es-CL" dirty="0"/>
              <a:t>7</a:t>
            </a:r>
          </a:p>
        </p:txBody>
      </p:sp>
    </p:spTree>
    <p:extLst>
      <p:ext uri="{BB962C8B-B14F-4D97-AF65-F5344CB8AC3E}">
        <p14:creationId xmlns:p14="http://schemas.microsoft.com/office/powerpoint/2010/main" val="77264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01B7A5-EB70-44E9-B46F-A3757128F9D5}"/>
              </a:ext>
            </a:extLst>
          </p:cNvPr>
          <p:cNvSpPr>
            <a:spLocks noGrp="1"/>
          </p:cNvSpPr>
          <p:nvPr>
            <p:ph type="title"/>
          </p:nvPr>
        </p:nvSpPr>
        <p:spPr/>
        <p:txBody>
          <a:bodyPr/>
          <a:lstStyle/>
          <a:p>
            <a:r>
              <a:rPr lang="es-CL" dirty="0"/>
              <a:t>Prototipo:</a:t>
            </a:r>
          </a:p>
        </p:txBody>
      </p:sp>
      <p:sp>
        <p:nvSpPr>
          <p:cNvPr id="3" name="CuadroTexto 2">
            <a:extLst>
              <a:ext uri="{FF2B5EF4-FFF2-40B4-BE49-F238E27FC236}">
                <a16:creationId xmlns:a16="http://schemas.microsoft.com/office/drawing/2014/main" id="{F72555D3-1A8E-4CF8-9AFC-3DC0481B0BB5}"/>
              </a:ext>
            </a:extLst>
          </p:cNvPr>
          <p:cNvSpPr txBox="1"/>
          <p:nvPr/>
        </p:nvSpPr>
        <p:spPr>
          <a:xfrm>
            <a:off x="10620463" y="444617"/>
            <a:ext cx="312906" cy="369332"/>
          </a:xfrm>
          <a:prstGeom prst="rect">
            <a:avLst/>
          </a:prstGeom>
          <a:noFill/>
        </p:spPr>
        <p:txBody>
          <a:bodyPr wrap="none" rtlCol="0">
            <a:spAutoFit/>
          </a:bodyPr>
          <a:lstStyle/>
          <a:p>
            <a:r>
              <a:rPr lang="es-CL" dirty="0"/>
              <a:t>8</a:t>
            </a:r>
          </a:p>
        </p:txBody>
      </p:sp>
      <p:pic>
        <p:nvPicPr>
          <p:cNvPr id="9" name="Imagen 8">
            <a:extLst>
              <a:ext uri="{FF2B5EF4-FFF2-40B4-BE49-F238E27FC236}">
                <a16:creationId xmlns:a16="http://schemas.microsoft.com/office/drawing/2014/main" id="{4CA2132B-DB0C-4CE8-AC74-AB74E6264646}"/>
              </a:ext>
            </a:extLst>
          </p:cNvPr>
          <p:cNvPicPr>
            <a:picLocks noChangeAspect="1"/>
          </p:cNvPicPr>
          <p:nvPr/>
        </p:nvPicPr>
        <p:blipFill>
          <a:blip r:embed="rId2"/>
          <a:stretch>
            <a:fillRect/>
          </a:stretch>
        </p:blipFill>
        <p:spPr>
          <a:xfrm>
            <a:off x="817812" y="-76205"/>
            <a:ext cx="10115557" cy="7225397"/>
          </a:xfrm>
          <a:prstGeom prst="rect">
            <a:avLst/>
          </a:prstGeom>
        </p:spPr>
      </p:pic>
    </p:spTree>
    <p:extLst>
      <p:ext uri="{BB962C8B-B14F-4D97-AF65-F5344CB8AC3E}">
        <p14:creationId xmlns:p14="http://schemas.microsoft.com/office/powerpoint/2010/main" val="2987343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D3D6E-CFCE-4F03-8D37-557E4309D6B5}"/>
              </a:ext>
            </a:extLst>
          </p:cNvPr>
          <p:cNvSpPr>
            <a:spLocks noGrp="1"/>
          </p:cNvSpPr>
          <p:nvPr>
            <p:ph type="title"/>
          </p:nvPr>
        </p:nvSpPr>
        <p:spPr/>
        <p:txBody>
          <a:bodyPr/>
          <a:lstStyle/>
          <a:p>
            <a:r>
              <a:rPr lang="es-CL" dirty="0"/>
              <a:t>Prototipo:</a:t>
            </a:r>
          </a:p>
        </p:txBody>
      </p:sp>
      <p:sp>
        <p:nvSpPr>
          <p:cNvPr id="3" name="Marcador de contenido 2">
            <a:extLst>
              <a:ext uri="{FF2B5EF4-FFF2-40B4-BE49-F238E27FC236}">
                <a16:creationId xmlns:a16="http://schemas.microsoft.com/office/drawing/2014/main" id="{846549E6-EE45-4A00-B105-CAE7CA24888E}"/>
              </a:ext>
            </a:extLst>
          </p:cNvPr>
          <p:cNvSpPr>
            <a:spLocks noGrp="1"/>
          </p:cNvSpPr>
          <p:nvPr>
            <p:ph idx="1"/>
          </p:nvPr>
        </p:nvSpPr>
        <p:spPr>
          <a:xfrm>
            <a:off x="730088" y="1853248"/>
            <a:ext cx="8946541" cy="4195481"/>
          </a:xfrm>
        </p:spPr>
        <p:txBody>
          <a:bodyPr>
            <a:normAutofit/>
          </a:bodyPr>
          <a:lstStyle/>
          <a:p>
            <a:r>
              <a:rPr lang="es-CL" dirty="0"/>
              <a:t>Relé:</a:t>
            </a:r>
          </a:p>
          <a:p>
            <a:endParaRPr lang="es-CL" dirty="0"/>
          </a:p>
          <a:p>
            <a:pPr marL="0" indent="0">
              <a:buNone/>
            </a:pPr>
            <a:r>
              <a:rPr lang="es-CL" dirty="0"/>
              <a:t>-Dispositivo electromagnético, funciona como </a:t>
            </a:r>
          </a:p>
          <a:p>
            <a:pPr marL="0" indent="0">
              <a:buNone/>
            </a:pPr>
            <a:r>
              <a:rPr lang="es-CL" dirty="0"/>
              <a:t>un interruptor que abre o cierra el circuito según</a:t>
            </a:r>
          </a:p>
          <a:p>
            <a:pPr marL="0" indent="0">
              <a:buNone/>
            </a:pPr>
            <a:r>
              <a:rPr lang="es-CL" dirty="0"/>
              <a:t>se le indique.</a:t>
            </a:r>
          </a:p>
          <a:p>
            <a:pPr marL="0" indent="0">
              <a:buNone/>
            </a:pPr>
            <a:r>
              <a:rPr lang="es-CL" dirty="0"/>
              <a:t>-Se ocupa para la iluminación </a:t>
            </a:r>
          </a:p>
          <a:p>
            <a:pPr marL="0" indent="0">
              <a:buNone/>
            </a:pPr>
            <a:r>
              <a:rPr lang="es-CL" dirty="0"/>
              <a:t>-Se integra al circuito de una ampolleta</a:t>
            </a:r>
          </a:p>
          <a:p>
            <a:pPr marL="0" indent="0">
              <a:buNone/>
            </a:pPr>
            <a:endParaRPr lang="es-CL" dirty="0"/>
          </a:p>
        </p:txBody>
      </p:sp>
      <p:pic>
        <p:nvPicPr>
          <p:cNvPr id="5" name="Imagen 4">
            <a:extLst>
              <a:ext uri="{FF2B5EF4-FFF2-40B4-BE49-F238E27FC236}">
                <a16:creationId xmlns:a16="http://schemas.microsoft.com/office/drawing/2014/main" id="{640F97F1-CCEA-455D-A5E4-830DD66A14D0}"/>
              </a:ext>
            </a:extLst>
          </p:cNvPr>
          <p:cNvPicPr>
            <a:picLocks noChangeAspect="1"/>
          </p:cNvPicPr>
          <p:nvPr/>
        </p:nvPicPr>
        <p:blipFill>
          <a:blip r:embed="rId2"/>
          <a:stretch>
            <a:fillRect/>
          </a:stretch>
        </p:blipFill>
        <p:spPr>
          <a:xfrm>
            <a:off x="7627776" y="2136746"/>
            <a:ext cx="3416767" cy="3416767"/>
          </a:xfrm>
          <a:prstGeom prst="rect">
            <a:avLst/>
          </a:prstGeom>
        </p:spPr>
      </p:pic>
      <p:sp>
        <p:nvSpPr>
          <p:cNvPr id="6" name="CuadroTexto 5">
            <a:extLst>
              <a:ext uri="{FF2B5EF4-FFF2-40B4-BE49-F238E27FC236}">
                <a16:creationId xmlns:a16="http://schemas.microsoft.com/office/drawing/2014/main" id="{8207F501-6FC3-46F9-80CC-D02E51D552F6}"/>
              </a:ext>
            </a:extLst>
          </p:cNvPr>
          <p:cNvSpPr txBox="1"/>
          <p:nvPr/>
        </p:nvSpPr>
        <p:spPr>
          <a:xfrm>
            <a:off x="10620463" y="444617"/>
            <a:ext cx="312906" cy="369332"/>
          </a:xfrm>
          <a:prstGeom prst="rect">
            <a:avLst/>
          </a:prstGeom>
          <a:noFill/>
        </p:spPr>
        <p:txBody>
          <a:bodyPr wrap="none" rtlCol="0">
            <a:spAutoFit/>
          </a:bodyPr>
          <a:lstStyle/>
          <a:p>
            <a:r>
              <a:rPr lang="es-CL" dirty="0"/>
              <a:t>9</a:t>
            </a:r>
          </a:p>
        </p:txBody>
      </p:sp>
    </p:spTree>
    <p:extLst>
      <p:ext uri="{BB962C8B-B14F-4D97-AF65-F5344CB8AC3E}">
        <p14:creationId xmlns:p14="http://schemas.microsoft.com/office/powerpoint/2010/main" val="6252586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1034</TotalTime>
  <Words>561</Words>
  <Application>Microsoft Office PowerPoint</Application>
  <PresentationFormat>Panorámica</PresentationFormat>
  <Paragraphs>112</Paragraphs>
  <Slides>19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Arial</vt:lpstr>
      <vt:lpstr>Century Gothic</vt:lpstr>
      <vt:lpstr>Wingdings 3</vt:lpstr>
      <vt:lpstr>Ion</vt:lpstr>
      <vt:lpstr>Proyecto TIC - Garduino</vt:lpstr>
      <vt:lpstr>Objetivo:</vt:lpstr>
      <vt:lpstr>Problemática:</vt:lpstr>
      <vt:lpstr>CANVAS:</vt:lpstr>
      <vt:lpstr>Prototipo:</vt:lpstr>
      <vt:lpstr>Prototipo:</vt:lpstr>
      <vt:lpstr>Prototipo:</vt:lpstr>
      <vt:lpstr>Prototipo:</vt:lpstr>
      <vt:lpstr>Prototipo:</vt:lpstr>
      <vt:lpstr>Prototipo:</vt:lpstr>
      <vt:lpstr>Prototipo:</vt:lpstr>
      <vt:lpstr>Prototipo:</vt:lpstr>
      <vt:lpstr>Prototipo:</vt:lpstr>
      <vt:lpstr>Aplicación Web:</vt:lpstr>
      <vt:lpstr>Aplicación Web:</vt:lpstr>
      <vt:lpstr>Limitaciones:</vt:lpstr>
      <vt:lpstr>Aspectos a mejorar:</vt:lpstr>
      <vt:lpstr>Reflexión:</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TICs - Garduino</dc:title>
  <dc:creator>Cristóbal Urra Barboza</dc:creator>
  <cp:lastModifiedBy>Cristóbal Urra Barboza</cp:lastModifiedBy>
  <cp:revision>23</cp:revision>
  <dcterms:created xsi:type="dcterms:W3CDTF">2018-06-27T07:16:05Z</dcterms:created>
  <dcterms:modified xsi:type="dcterms:W3CDTF">2018-07-04T08:35:40Z</dcterms:modified>
</cp:coreProperties>
</file>